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851" r:id="rId1"/>
  </p:sldMasterIdLst>
  <p:notesMasterIdLst>
    <p:notesMasterId r:id="rId28"/>
  </p:notesMasterIdLst>
  <p:sldIdLst>
    <p:sldId id="257" r:id="rId2"/>
    <p:sldId id="272" r:id="rId3"/>
    <p:sldId id="273" r:id="rId4"/>
    <p:sldId id="286" r:id="rId5"/>
    <p:sldId id="258" r:id="rId6"/>
    <p:sldId id="261" r:id="rId7"/>
    <p:sldId id="259" r:id="rId8"/>
    <p:sldId id="260" r:id="rId9"/>
    <p:sldId id="262" r:id="rId10"/>
    <p:sldId id="263" r:id="rId11"/>
    <p:sldId id="270" r:id="rId12"/>
    <p:sldId id="275" r:id="rId13"/>
    <p:sldId id="268" r:id="rId14"/>
    <p:sldId id="267" r:id="rId15"/>
    <p:sldId id="276" r:id="rId16"/>
    <p:sldId id="277" r:id="rId17"/>
    <p:sldId id="287" r:id="rId18"/>
    <p:sldId id="278" r:id="rId19"/>
    <p:sldId id="279" r:id="rId20"/>
    <p:sldId id="282" r:id="rId21"/>
    <p:sldId id="283" r:id="rId22"/>
    <p:sldId id="288" r:id="rId23"/>
    <p:sldId id="289" r:id="rId24"/>
    <p:sldId id="290" r:id="rId25"/>
    <p:sldId id="291" r:id="rId26"/>
    <p:sldId id="266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4" pos="240" userDrawn="1">
          <p15:clr>
            <a:srgbClr val="A4A3A4"/>
          </p15:clr>
        </p15:guide>
        <p15:guide id="6" orient="horz" pos="144" userDrawn="1">
          <p15:clr>
            <a:srgbClr val="A4A3A4"/>
          </p15:clr>
        </p15:guide>
        <p15:guide id="7" orient="horz" pos="4104" userDrawn="1">
          <p15:clr>
            <a:srgbClr val="A4A3A4"/>
          </p15:clr>
        </p15:guide>
        <p15:guide id="8" pos="7440" userDrawn="1">
          <p15:clr>
            <a:srgbClr val="A4A3A4"/>
          </p15:clr>
        </p15:guide>
        <p15:guide id="13" orient="horz" pos="1512" userDrawn="1">
          <p15:clr>
            <a:srgbClr val="A4A3A4"/>
          </p15:clr>
        </p15:guide>
        <p15:guide id="17" orient="horz" pos="2376" userDrawn="1">
          <p15:clr>
            <a:srgbClr val="A4A3A4"/>
          </p15:clr>
        </p15:guide>
        <p15:guide id="18" pos="4824" userDrawn="1">
          <p15:clr>
            <a:srgbClr val="A4A3A4"/>
          </p15:clr>
        </p15:guide>
        <p15:guide id="20" pos="2016" userDrawn="1">
          <p15:clr>
            <a:srgbClr val="A4A3A4"/>
          </p15:clr>
        </p15:guide>
        <p15:guide id="21" orient="horz" pos="1680" userDrawn="1">
          <p15:clr>
            <a:srgbClr val="A4A3A4"/>
          </p15:clr>
        </p15:guide>
        <p15:guide id="22" orient="horz" pos="1008" userDrawn="1">
          <p15:clr>
            <a:srgbClr val="A4A3A4"/>
          </p15:clr>
        </p15:guide>
        <p15:guide id="23" pos="408" userDrawn="1">
          <p15:clr>
            <a:srgbClr val="A4A3A4"/>
          </p15:clr>
        </p15:guide>
        <p15:guide id="24" orient="horz" pos="792" userDrawn="1">
          <p15:clr>
            <a:srgbClr val="A4A3A4"/>
          </p15:clr>
        </p15:guide>
        <p15:guide id="25" orient="horz" pos="2760" userDrawn="1">
          <p15:clr>
            <a:srgbClr val="A4A3A4"/>
          </p15:clr>
        </p15:guide>
        <p15:guide id="26" orient="horz" pos="3024" userDrawn="1">
          <p15:clr>
            <a:srgbClr val="A4A3A4"/>
          </p15:clr>
        </p15:guide>
        <p15:guide id="27" pos="3840" userDrawn="1">
          <p15:clr>
            <a:srgbClr val="A4A3A4"/>
          </p15:clr>
        </p15:guide>
        <p15:guide id="28" orient="horz" pos="22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7F7F7"/>
    <a:srgbClr val="30353F"/>
    <a:srgbClr val="43CDD9"/>
    <a:srgbClr val="667181"/>
    <a:srgbClr val="BABABA"/>
    <a:srgbClr val="DBDBDB"/>
    <a:srgbClr val="85E0E7"/>
    <a:srgbClr val="515A6B"/>
    <a:srgbClr val="AFBB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52" autoAdjust="0"/>
  </p:normalViewPr>
  <p:slideViewPr>
    <p:cSldViewPr snapToGrid="0" showGuides="1">
      <p:cViewPr varScale="1">
        <p:scale>
          <a:sx n="42" d="100"/>
          <a:sy n="42" d="100"/>
        </p:scale>
        <p:origin x="72" y="756"/>
      </p:cViewPr>
      <p:guideLst>
        <p:guide pos="240"/>
        <p:guide orient="horz" pos="144"/>
        <p:guide orient="horz" pos="4104"/>
        <p:guide pos="7440"/>
        <p:guide orient="horz" pos="1512"/>
        <p:guide orient="horz" pos="2376"/>
        <p:guide pos="4824"/>
        <p:guide pos="2016"/>
        <p:guide orient="horz" pos="1680"/>
        <p:guide orient="horz" pos="1008"/>
        <p:guide pos="408"/>
        <p:guide orient="horz" pos="792"/>
        <p:guide orient="horz" pos="2760"/>
        <p:guide orient="horz" pos="3024"/>
        <p:guide pos="3840"/>
        <p:guide orient="horz" pos="22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1C655F-54C7-4D03-AD26-E0C40F01563A}" type="datetimeFigureOut">
              <a:rPr lang="id-ID" smtClean="0"/>
              <a:t>12/05/2023</a:t>
            </a:fld>
            <a:endParaRPr lang="id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d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D34AC2-3728-4A8B-B58F-6888FAEC3D20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0861781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4" name="Group 3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61708" y="2091263"/>
            <a:ext cx="9068586" cy="2590800"/>
          </a:xfrm>
        </p:spPr>
        <p:txBody>
          <a:bodyPr tIns="45720" bIns="45720" anchor="ctr">
            <a:noAutofit/>
          </a:bodyPr>
          <a:lstStyle>
            <a:lvl1pPr algn="ctr">
              <a:lnSpc>
                <a:spcPct val="83000"/>
              </a:lnSpc>
              <a:defRPr lang="en-US" sz="72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62100" y="4682062"/>
            <a:ext cx="9070848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600" spc="8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5"/>
            <a:ext cx="1554480" cy="527213"/>
          </a:xfrm>
        </p:spPr>
        <p:txBody>
          <a:bodyPr/>
          <a:lstStyle>
            <a:lvl1pPr algn="ctr">
              <a:defRPr sz="13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fld id="{14F96FE2-9E77-4834-9C6B-212E1056298F}" type="datetimeFigureOut">
              <a:rPr lang="en-US" smtClean="0"/>
              <a:t>5/12/2023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453896" y="5211060"/>
            <a:ext cx="5905500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19" y="5212080"/>
            <a:ext cx="2111881" cy="2286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24234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5/12/2023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5181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5/12/2023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77449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xmlns="" id="{23B832CC-E04A-47A7-966D-475AEA6409A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89139" y="2491272"/>
            <a:ext cx="2807036" cy="2804628"/>
          </a:xfrm>
          <a:custGeom>
            <a:avLst/>
            <a:gdLst>
              <a:gd name="connsiteX0" fmla="*/ 1406866 w 2807036"/>
              <a:gd name="connsiteY0" fmla="*/ 0 h 2804628"/>
              <a:gd name="connsiteX1" fmla="*/ 2061159 w 2807036"/>
              <a:gd name="connsiteY1" fmla="*/ 271017 h 2804628"/>
              <a:gd name="connsiteX2" fmla="*/ 2542705 w 2807036"/>
              <a:gd name="connsiteY2" fmla="*/ 752562 h 2804628"/>
              <a:gd name="connsiteX3" fmla="*/ 2796783 w 2807036"/>
              <a:gd name="connsiteY3" fmla="*/ 1230127 h 2804628"/>
              <a:gd name="connsiteX4" fmla="*/ 2807036 w 2807036"/>
              <a:gd name="connsiteY4" fmla="*/ 1301178 h 2804628"/>
              <a:gd name="connsiteX5" fmla="*/ 2807036 w 2807036"/>
              <a:gd name="connsiteY5" fmla="*/ 1512532 h 2804628"/>
              <a:gd name="connsiteX6" fmla="*/ 2796783 w 2807036"/>
              <a:gd name="connsiteY6" fmla="*/ 1583584 h 2804628"/>
              <a:gd name="connsiteX7" fmla="*/ 2542705 w 2807036"/>
              <a:gd name="connsiteY7" fmla="*/ 2061148 h 2804628"/>
              <a:gd name="connsiteX8" fmla="*/ 2061149 w 2807036"/>
              <a:gd name="connsiteY8" fmla="*/ 2542704 h 2804628"/>
              <a:gd name="connsiteX9" fmla="*/ 1583585 w 2807036"/>
              <a:gd name="connsiteY9" fmla="*/ 2796782 h 2804628"/>
              <a:gd name="connsiteX10" fmla="*/ 1529213 w 2807036"/>
              <a:gd name="connsiteY10" fmla="*/ 2804628 h 2804628"/>
              <a:gd name="connsiteX11" fmla="*/ 1284499 w 2807036"/>
              <a:gd name="connsiteY11" fmla="*/ 2804628 h 2804628"/>
              <a:gd name="connsiteX12" fmla="*/ 1230128 w 2807036"/>
              <a:gd name="connsiteY12" fmla="*/ 2796782 h 2804628"/>
              <a:gd name="connsiteX13" fmla="*/ 752563 w 2807036"/>
              <a:gd name="connsiteY13" fmla="*/ 2542704 h 2804628"/>
              <a:gd name="connsiteX14" fmla="*/ 271018 w 2807036"/>
              <a:gd name="connsiteY14" fmla="*/ 2061158 h 2804628"/>
              <a:gd name="connsiteX15" fmla="*/ 271018 w 2807036"/>
              <a:gd name="connsiteY15" fmla="*/ 752572 h 2804628"/>
              <a:gd name="connsiteX16" fmla="*/ 752573 w 2807036"/>
              <a:gd name="connsiteY16" fmla="*/ 271017 h 2804628"/>
              <a:gd name="connsiteX17" fmla="*/ 1406866 w 2807036"/>
              <a:gd name="connsiteY17" fmla="*/ 0 h 2804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807036" h="2804628">
                <a:moveTo>
                  <a:pt x="1406866" y="0"/>
                </a:moveTo>
                <a:cubicBezTo>
                  <a:pt x="1643674" y="0"/>
                  <a:pt x="1880481" y="90339"/>
                  <a:pt x="2061159" y="271017"/>
                </a:cubicBezTo>
                <a:lnTo>
                  <a:pt x="2542705" y="752562"/>
                </a:lnTo>
                <a:cubicBezTo>
                  <a:pt x="2678213" y="888071"/>
                  <a:pt x="2762906" y="1055152"/>
                  <a:pt x="2796783" y="1230127"/>
                </a:cubicBezTo>
                <a:lnTo>
                  <a:pt x="2807036" y="1301178"/>
                </a:lnTo>
                <a:lnTo>
                  <a:pt x="2807036" y="1512532"/>
                </a:lnTo>
                <a:lnTo>
                  <a:pt x="2796783" y="1583584"/>
                </a:lnTo>
                <a:cubicBezTo>
                  <a:pt x="2762906" y="1758558"/>
                  <a:pt x="2678213" y="1925640"/>
                  <a:pt x="2542705" y="2061148"/>
                </a:cubicBezTo>
                <a:lnTo>
                  <a:pt x="2061149" y="2542704"/>
                </a:lnTo>
                <a:cubicBezTo>
                  <a:pt x="1925641" y="2678212"/>
                  <a:pt x="1758559" y="2762905"/>
                  <a:pt x="1583585" y="2796782"/>
                </a:cubicBezTo>
                <a:lnTo>
                  <a:pt x="1529213" y="2804628"/>
                </a:lnTo>
                <a:lnTo>
                  <a:pt x="1284499" y="2804628"/>
                </a:lnTo>
                <a:lnTo>
                  <a:pt x="1230128" y="2796782"/>
                </a:lnTo>
                <a:cubicBezTo>
                  <a:pt x="1055153" y="2762905"/>
                  <a:pt x="888072" y="2678212"/>
                  <a:pt x="752563" y="2542704"/>
                </a:cubicBezTo>
                <a:lnTo>
                  <a:pt x="271018" y="2061158"/>
                </a:lnTo>
                <a:cubicBezTo>
                  <a:pt x="-90339" y="1699802"/>
                  <a:pt x="-90339" y="1113928"/>
                  <a:pt x="271018" y="752572"/>
                </a:cubicBezTo>
                <a:lnTo>
                  <a:pt x="752573" y="271017"/>
                </a:lnTo>
                <a:cubicBezTo>
                  <a:pt x="933252" y="90339"/>
                  <a:pt x="1170059" y="0"/>
                  <a:pt x="140686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5/12/2023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Freeform: Shape 7">
            <a:extLst>
              <a:ext uri="{FF2B5EF4-FFF2-40B4-BE49-F238E27FC236}">
                <a16:creationId xmlns:a16="http://schemas.microsoft.com/office/drawing/2014/main" xmlns="" id="{23B832CC-E04A-47A7-966D-475AEA6409A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125882" y="2491272"/>
            <a:ext cx="2807036" cy="2804628"/>
          </a:xfrm>
          <a:custGeom>
            <a:avLst/>
            <a:gdLst>
              <a:gd name="connsiteX0" fmla="*/ 1406866 w 2807036"/>
              <a:gd name="connsiteY0" fmla="*/ 0 h 2804628"/>
              <a:gd name="connsiteX1" fmla="*/ 2061159 w 2807036"/>
              <a:gd name="connsiteY1" fmla="*/ 271017 h 2804628"/>
              <a:gd name="connsiteX2" fmla="*/ 2542705 w 2807036"/>
              <a:gd name="connsiteY2" fmla="*/ 752562 h 2804628"/>
              <a:gd name="connsiteX3" fmla="*/ 2796783 w 2807036"/>
              <a:gd name="connsiteY3" fmla="*/ 1230127 h 2804628"/>
              <a:gd name="connsiteX4" fmla="*/ 2807036 w 2807036"/>
              <a:gd name="connsiteY4" fmla="*/ 1301178 h 2804628"/>
              <a:gd name="connsiteX5" fmla="*/ 2807036 w 2807036"/>
              <a:gd name="connsiteY5" fmla="*/ 1512532 h 2804628"/>
              <a:gd name="connsiteX6" fmla="*/ 2796783 w 2807036"/>
              <a:gd name="connsiteY6" fmla="*/ 1583584 h 2804628"/>
              <a:gd name="connsiteX7" fmla="*/ 2542705 w 2807036"/>
              <a:gd name="connsiteY7" fmla="*/ 2061148 h 2804628"/>
              <a:gd name="connsiteX8" fmla="*/ 2061149 w 2807036"/>
              <a:gd name="connsiteY8" fmla="*/ 2542704 h 2804628"/>
              <a:gd name="connsiteX9" fmla="*/ 1583585 w 2807036"/>
              <a:gd name="connsiteY9" fmla="*/ 2796782 h 2804628"/>
              <a:gd name="connsiteX10" fmla="*/ 1529213 w 2807036"/>
              <a:gd name="connsiteY10" fmla="*/ 2804628 h 2804628"/>
              <a:gd name="connsiteX11" fmla="*/ 1284499 w 2807036"/>
              <a:gd name="connsiteY11" fmla="*/ 2804628 h 2804628"/>
              <a:gd name="connsiteX12" fmla="*/ 1230128 w 2807036"/>
              <a:gd name="connsiteY12" fmla="*/ 2796782 h 2804628"/>
              <a:gd name="connsiteX13" fmla="*/ 752563 w 2807036"/>
              <a:gd name="connsiteY13" fmla="*/ 2542704 h 2804628"/>
              <a:gd name="connsiteX14" fmla="*/ 271018 w 2807036"/>
              <a:gd name="connsiteY14" fmla="*/ 2061158 h 2804628"/>
              <a:gd name="connsiteX15" fmla="*/ 271018 w 2807036"/>
              <a:gd name="connsiteY15" fmla="*/ 752572 h 2804628"/>
              <a:gd name="connsiteX16" fmla="*/ 752573 w 2807036"/>
              <a:gd name="connsiteY16" fmla="*/ 271017 h 2804628"/>
              <a:gd name="connsiteX17" fmla="*/ 1406866 w 2807036"/>
              <a:gd name="connsiteY17" fmla="*/ 0 h 2804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807036" h="2804628">
                <a:moveTo>
                  <a:pt x="1406866" y="0"/>
                </a:moveTo>
                <a:cubicBezTo>
                  <a:pt x="1643674" y="0"/>
                  <a:pt x="1880481" y="90339"/>
                  <a:pt x="2061159" y="271017"/>
                </a:cubicBezTo>
                <a:lnTo>
                  <a:pt x="2542705" y="752562"/>
                </a:lnTo>
                <a:cubicBezTo>
                  <a:pt x="2678213" y="888071"/>
                  <a:pt x="2762906" y="1055152"/>
                  <a:pt x="2796783" y="1230127"/>
                </a:cubicBezTo>
                <a:lnTo>
                  <a:pt x="2807036" y="1301178"/>
                </a:lnTo>
                <a:lnTo>
                  <a:pt x="2807036" y="1512532"/>
                </a:lnTo>
                <a:lnTo>
                  <a:pt x="2796783" y="1583584"/>
                </a:lnTo>
                <a:cubicBezTo>
                  <a:pt x="2762906" y="1758558"/>
                  <a:pt x="2678213" y="1925640"/>
                  <a:pt x="2542705" y="2061148"/>
                </a:cubicBezTo>
                <a:lnTo>
                  <a:pt x="2061149" y="2542704"/>
                </a:lnTo>
                <a:cubicBezTo>
                  <a:pt x="1925641" y="2678212"/>
                  <a:pt x="1758559" y="2762905"/>
                  <a:pt x="1583585" y="2796782"/>
                </a:cubicBezTo>
                <a:lnTo>
                  <a:pt x="1529213" y="2804628"/>
                </a:lnTo>
                <a:lnTo>
                  <a:pt x="1284499" y="2804628"/>
                </a:lnTo>
                <a:lnTo>
                  <a:pt x="1230128" y="2796782"/>
                </a:lnTo>
                <a:cubicBezTo>
                  <a:pt x="1055153" y="2762905"/>
                  <a:pt x="888072" y="2678212"/>
                  <a:pt x="752563" y="2542704"/>
                </a:cubicBezTo>
                <a:lnTo>
                  <a:pt x="271018" y="2061158"/>
                </a:lnTo>
                <a:cubicBezTo>
                  <a:pt x="-90339" y="1699802"/>
                  <a:pt x="-90339" y="1113928"/>
                  <a:pt x="271018" y="752572"/>
                </a:cubicBezTo>
                <a:lnTo>
                  <a:pt x="752573" y="271017"/>
                </a:lnTo>
                <a:cubicBezTo>
                  <a:pt x="933252" y="90339"/>
                  <a:pt x="1170059" y="0"/>
                  <a:pt x="140686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7" name="Freeform: Shape 7">
            <a:extLst>
              <a:ext uri="{FF2B5EF4-FFF2-40B4-BE49-F238E27FC236}">
                <a16:creationId xmlns:a16="http://schemas.microsoft.com/office/drawing/2014/main" xmlns="" id="{23B832CC-E04A-47A7-966D-475AEA6409A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252396" y="2491272"/>
            <a:ext cx="2807036" cy="2804628"/>
          </a:xfrm>
          <a:custGeom>
            <a:avLst/>
            <a:gdLst>
              <a:gd name="connsiteX0" fmla="*/ 1406866 w 2807036"/>
              <a:gd name="connsiteY0" fmla="*/ 0 h 2804628"/>
              <a:gd name="connsiteX1" fmla="*/ 2061159 w 2807036"/>
              <a:gd name="connsiteY1" fmla="*/ 271017 h 2804628"/>
              <a:gd name="connsiteX2" fmla="*/ 2542705 w 2807036"/>
              <a:gd name="connsiteY2" fmla="*/ 752562 h 2804628"/>
              <a:gd name="connsiteX3" fmla="*/ 2796783 w 2807036"/>
              <a:gd name="connsiteY3" fmla="*/ 1230127 h 2804628"/>
              <a:gd name="connsiteX4" fmla="*/ 2807036 w 2807036"/>
              <a:gd name="connsiteY4" fmla="*/ 1301178 h 2804628"/>
              <a:gd name="connsiteX5" fmla="*/ 2807036 w 2807036"/>
              <a:gd name="connsiteY5" fmla="*/ 1512532 h 2804628"/>
              <a:gd name="connsiteX6" fmla="*/ 2796783 w 2807036"/>
              <a:gd name="connsiteY6" fmla="*/ 1583584 h 2804628"/>
              <a:gd name="connsiteX7" fmla="*/ 2542705 w 2807036"/>
              <a:gd name="connsiteY7" fmla="*/ 2061148 h 2804628"/>
              <a:gd name="connsiteX8" fmla="*/ 2061149 w 2807036"/>
              <a:gd name="connsiteY8" fmla="*/ 2542704 h 2804628"/>
              <a:gd name="connsiteX9" fmla="*/ 1583585 w 2807036"/>
              <a:gd name="connsiteY9" fmla="*/ 2796782 h 2804628"/>
              <a:gd name="connsiteX10" fmla="*/ 1529213 w 2807036"/>
              <a:gd name="connsiteY10" fmla="*/ 2804628 h 2804628"/>
              <a:gd name="connsiteX11" fmla="*/ 1284499 w 2807036"/>
              <a:gd name="connsiteY11" fmla="*/ 2804628 h 2804628"/>
              <a:gd name="connsiteX12" fmla="*/ 1230128 w 2807036"/>
              <a:gd name="connsiteY12" fmla="*/ 2796782 h 2804628"/>
              <a:gd name="connsiteX13" fmla="*/ 752563 w 2807036"/>
              <a:gd name="connsiteY13" fmla="*/ 2542704 h 2804628"/>
              <a:gd name="connsiteX14" fmla="*/ 271018 w 2807036"/>
              <a:gd name="connsiteY14" fmla="*/ 2061158 h 2804628"/>
              <a:gd name="connsiteX15" fmla="*/ 271018 w 2807036"/>
              <a:gd name="connsiteY15" fmla="*/ 752572 h 2804628"/>
              <a:gd name="connsiteX16" fmla="*/ 752573 w 2807036"/>
              <a:gd name="connsiteY16" fmla="*/ 271017 h 2804628"/>
              <a:gd name="connsiteX17" fmla="*/ 1406866 w 2807036"/>
              <a:gd name="connsiteY17" fmla="*/ 0 h 2804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807036" h="2804628">
                <a:moveTo>
                  <a:pt x="1406866" y="0"/>
                </a:moveTo>
                <a:cubicBezTo>
                  <a:pt x="1643674" y="0"/>
                  <a:pt x="1880481" y="90339"/>
                  <a:pt x="2061159" y="271017"/>
                </a:cubicBezTo>
                <a:lnTo>
                  <a:pt x="2542705" y="752562"/>
                </a:lnTo>
                <a:cubicBezTo>
                  <a:pt x="2678213" y="888071"/>
                  <a:pt x="2762906" y="1055152"/>
                  <a:pt x="2796783" y="1230127"/>
                </a:cubicBezTo>
                <a:lnTo>
                  <a:pt x="2807036" y="1301178"/>
                </a:lnTo>
                <a:lnTo>
                  <a:pt x="2807036" y="1512532"/>
                </a:lnTo>
                <a:lnTo>
                  <a:pt x="2796783" y="1583584"/>
                </a:lnTo>
                <a:cubicBezTo>
                  <a:pt x="2762906" y="1758558"/>
                  <a:pt x="2678213" y="1925640"/>
                  <a:pt x="2542705" y="2061148"/>
                </a:cubicBezTo>
                <a:lnTo>
                  <a:pt x="2061149" y="2542704"/>
                </a:lnTo>
                <a:cubicBezTo>
                  <a:pt x="1925641" y="2678212"/>
                  <a:pt x="1758559" y="2762905"/>
                  <a:pt x="1583585" y="2796782"/>
                </a:cubicBezTo>
                <a:lnTo>
                  <a:pt x="1529213" y="2804628"/>
                </a:lnTo>
                <a:lnTo>
                  <a:pt x="1284499" y="2804628"/>
                </a:lnTo>
                <a:lnTo>
                  <a:pt x="1230128" y="2796782"/>
                </a:lnTo>
                <a:cubicBezTo>
                  <a:pt x="1055153" y="2762905"/>
                  <a:pt x="888072" y="2678212"/>
                  <a:pt x="752563" y="2542704"/>
                </a:cubicBezTo>
                <a:lnTo>
                  <a:pt x="271018" y="2061158"/>
                </a:lnTo>
                <a:cubicBezTo>
                  <a:pt x="-90339" y="1699802"/>
                  <a:pt x="-90339" y="1113928"/>
                  <a:pt x="271018" y="752572"/>
                </a:cubicBezTo>
                <a:lnTo>
                  <a:pt x="752573" y="271017"/>
                </a:lnTo>
                <a:cubicBezTo>
                  <a:pt x="933252" y="90339"/>
                  <a:pt x="1170059" y="0"/>
                  <a:pt x="140686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69959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5/12/2023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29249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0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31" name="Group 30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3623" y="2094309"/>
            <a:ext cx="9070848" cy="2587752"/>
          </a:xfrm>
        </p:spPr>
        <p:txBody>
          <a:bodyPr anchor="ctr">
            <a:noAutofit/>
          </a:bodyPr>
          <a:lstStyle>
            <a:lvl1pPr algn="ctr">
              <a:lnSpc>
                <a:spcPct val="83000"/>
              </a:lnSpc>
              <a:defRPr lang="en-US" sz="72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63624" y="4682062"/>
            <a:ext cx="9070848" cy="45720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21808" y="1344502"/>
            <a:ext cx="1554480" cy="530352"/>
          </a:xfrm>
        </p:spPr>
        <p:txBody>
          <a:bodyPr/>
          <a:lstStyle>
            <a:lvl1pPr algn="ctr">
              <a:defRPr lang="en-US" sz="13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14F96FE2-9E77-4834-9C6B-212E1056298F}" type="datetimeFigureOut">
              <a:rPr lang="en-US" smtClean="0"/>
              <a:t>5/12/2023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53553" y="5211060"/>
            <a:ext cx="5907024" cy="228600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211060"/>
            <a:ext cx="2112264" cy="228600"/>
          </a:xfrm>
        </p:spPr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00462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7032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5/12/2023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00983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9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55898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7336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900" b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73368" y="2756581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5/12/2023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0758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5/12/2023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6729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5/12/2023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19697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245529" y="237744"/>
            <a:ext cx="8531352" cy="638251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7392"/>
            <a:ext cx="2430780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cap="none" spc="0" baseline="0" dirty="0">
                <a:solidFill>
                  <a:srgbClr val="FFFFFF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7772400" cy="53340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0780" cy="35052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5/12/2023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3677" y="6223002"/>
            <a:ext cx="1463040" cy="27432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28522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3504"/>
            <a:ext cx="2432304" cy="1645920"/>
          </a:xfrm>
        </p:spPr>
        <p:txBody>
          <a:bodyPr anchor="b">
            <a:noAutofit/>
          </a:bodyPr>
          <a:lstStyle>
            <a:lvl1pPr algn="l">
              <a:defRPr sz="2800" b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8531352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2304" cy="3502152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14F96FE2-9E77-4834-9C6B-212E1056298F}" type="datetimeFigureOut">
              <a:rPr lang="en-US" smtClean="0"/>
              <a:t>5/12/2023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algn="r" defTabSz="914400" rtl="0" eaLnBrk="1" latinLnBrk="0" hangingPunct="1">
              <a:defRPr lang="en-US" sz="1000" kern="1200" dirty="0"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227064"/>
            <a:ext cx="1463040" cy="27432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6131803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931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74320" y="6307672"/>
            <a:ext cx="274320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4F96FE2-9E77-4834-9C6B-212E1056298F}" type="datetimeFigureOut">
              <a:rPr lang="en-US" smtClean="0"/>
              <a:t>5/12/2023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89960" y="6307672"/>
            <a:ext cx="521208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6307672"/>
            <a:ext cx="146304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34671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2" r:id="rId1"/>
    <p:sldLayoutId id="2147483853" r:id="rId2"/>
    <p:sldLayoutId id="2147483854" r:id="rId3"/>
    <p:sldLayoutId id="2147483855" r:id="rId4"/>
    <p:sldLayoutId id="2147483856" r:id="rId5"/>
    <p:sldLayoutId id="2147483857" r:id="rId6"/>
    <p:sldLayoutId id="2147483858" r:id="rId7"/>
    <p:sldLayoutId id="2147483859" r:id="rId8"/>
    <p:sldLayoutId id="2147483860" r:id="rId9"/>
    <p:sldLayoutId id="2147483861" r:id="rId10"/>
    <p:sldLayoutId id="2147483862" r:id="rId11"/>
    <p:sldLayoutId id="2147483684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A black and white photo of a city&#10;&#10;Description automatically generated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9" name="Rectangle 18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0" y="-72597"/>
            <a:ext cx="12192000" cy="6858000"/>
          </a:xfrm>
          <a:prstGeom prst="rect">
            <a:avLst/>
          </a:prstGeom>
          <a:gradFill flip="none" rotWithShape="0">
            <a:gsLst>
              <a:gs pos="100000">
                <a:srgbClr val="1F2229">
                  <a:alpha val="60000"/>
                </a:srgbClr>
              </a:gs>
              <a:gs pos="20000">
                <a:srgbClr val="1F2229">
                  <a:alpha val="91765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042813" y="3444079"/>
            <a:ext cx="8106386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4400" b="1" dirty="0" smtClean="0">
                <a:solidFill>
                  <a:schemeClr val="bg1"/>
                </a:solidFill>
                <a:latin typeface="+mj-lt"/>
              </a:rPr>
              <a:t>Customer Personality Analysis</a:t>
            </a:r>
            <a:endParaRPr lang="en-US" sz="4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416500" y="4150067"/>
            <a:ext cx="5359031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2000" dirty="0" smtClean="0">
                <a:solidFill>
                  <a:schemeClr val="bg1"/>
                </a:solidFill>
              </a:rPr>
              <a:t>Insights on customers behaviors for the company 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2" name="Oval 1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5657640" y="2479683"/>
            <a:ext cx="876722" cy="876720"/>
          </a:xfrm>
          <a:prstGeom prst="ellipse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Oval 9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6043971" y="2565407"/>
            <a:ext cx="705274" cy="705272"/>
          </a:xfrm>
          <a:prstGeom prst="ellipse">
            <a:avLst/>
          </a:prstGeom>
          <a:solidFill>
            <a:srgbClr val="43CDD9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5442756" y="2565407"/>
            <a:ext cx="705274" cy="705272"/>
          </a:xfrm>
          <a:prstGeom prst="ellipse">
            <a:avLst/>
          </a:prstGeom>
          <a:solidFill>
            <a:srgbClr val="43CDD9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 hidden="1">
            <a:extLst>
              <a:ext uri="{FF2B5EF4-FFF2-40B4-BE49-F238E27FC236}">
                <a16:creationId xmlns:a16="http://schemas.microsoft.com/office/drawing/2014/main" xmlns="" id="{80AA5C56-EC57-4914-8118-68854697E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1</a:t>
            </a:r>
          </a:p>
        </p:txBody>
      </p:sp>
    </p:spTree>
    <p:extLst>
      <p:ext uri="{BB962C8B-B14F-4D97-AF65-F5344CB8AC3E}">
        <p14:creationId xmlns:p14="http://schemas.microsoft.com/office/powerpoint/2010/main" val="735082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xmlns="" id="{B61803F9-0687-42F2-AD52-B4E217229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7</a:t>
            </a:r>
          </a:p>
        </p:txBody>
      </p:sp>
      <p:sp>
        <p:nvSpPr>
          <p:cNvPr id="38" name="Title 1"/>
          <p:cNvSpPr txBox="1">
            <a:spLocks/>
          </p:cNvSpPr>
          <p:nvPr/>
        </p:nvSpPr>
        <p:spPr>
          <a:xfrm>
            <a:off x="435735" y="423653"/>
            <a:ext cx="9983273" cy="5808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2800" b="1" dirty="0" smtClean="0"/>
              <a:t>Discount Purchases and Money Spent for Income Categories</a:t>
            </a:r>
            <a:endParaRPr lang="en-US" sz="28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735" y="1888074"/>
            <a:ext cx="6556791" cy="376497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2026" y="2729131"/>
            <a:ext cx="4662632" cy="2636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237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Freeform 41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1907454" y="6481180"/>
            <a:ext cx="2904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8</a:t>
            </a:r>
          </a:p>
        </p:txBody>
      </p:sp>
      <p:sp>
        <p:nvSpPr>
          <p:cNvPr id="40" name="Title 39" hidden="1">
            <a:extLst>
              <a:ext uri="{FF2B5EF4-FFF2-40B4-BE49-F238E27FC236}">
                <a16:creationId xmlns:a16="http://schemas.microsoft.com/office/drawing/2014/main" xmlns="" id="{9E3012EF-6114-4C5E-B103-134AD1111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8</a:t>
            </a:r>
          </a:p>
        </p:txBody>
      </p:sp>
      <p:sp>
        <p:nvSpPr>
          <p:cNvPr id="216" name="Title 1"/>
          <p:cNvSpPr txBox="1">
            <a:spLocks/>
          </p:cNvSpPr>
          <p:nvPr/>
        </p:nvSpPr>
        <p:spPr>
          <a:xfrm>
            <a:off x="435735" y="423653"/>
            <a:ext cx="9983273" cy="5808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marL="685800" indent="-685800">
              <a:buFont typeface="Arial" panose="020B0604020202020204" pitchFamily="34" charset="0"/>
              <a:buChar char="•"/>
            </a:pPr>
            <a:endParaRPr lang="en-US" sz="2800" b="1" dirty="0"/>
          </a:p>
        </p:txBody>
      </p:sp>
      <p:sp>
        <p:nvSpPr>
          <p:cNvPr id="217" name="Title 1"/>
          <p:cNvSpPr txBox="1">
            <a:spLocks/>
          </p:cNvSpPr>
          <p:nvPr/>
        </p:nvSpPr>
        <p:spPr>
          <a:xfrm>
            <a:off x="588136" y="576053"/>
            <a:ext cx="6220628" cy="5808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2800" b="1" dirty="0" smtClean="0"/>
              <a:t>Income &amp; Spendings with age</a:t>
            </a:r>
            <a:endParaRPr lang="en-US" sz="2800" b="1" dirty="0"/>
          </a:p>
        </p:txBody>
      </p:sp>
      <p:pic>
        <p:nvPicPr>
          <p:cNvPr id="195" name="Picture 19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5733" y="3641228"/>
            <a:ext cx="4082892" cy="2219345"/>
          </a:xfrm>
          <a:prstGeom prst="rect">
            <a:avLst/>
          </a:prstGeom>
        </p:spPr>
      </p:pic>
      <p:pic>
        <p:nvPicPr>
          <p:cNvPr id="196" name="Picture 19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261" y="1231912"/>
            <a:ext cx="7309764" cy="4628662"/>
          </a:xfrm>
          <a:prstGeom prst="rect">
            <a:avLst/>
          </a:prstGeom>
        </p:spPr>
      </p:pic>
      <p:pic>
        <p:nvPicPr>
          <p:cNvPr id="198" name="Picture 19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6904" y="1231911"/>
            <a:ext cx="4091721" cy="2334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752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82706" y="571474"/>
            <a:ext cx="1082860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/>
              <a:t> </a:t>
            </a:r>
            <a:r>
              <a:rPr lang="en-US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Types</a:t>
            </a:r>
            <a:r>
              <a:rPr lang="en-US" sz="2000" b="1" dirty="0"/>
              <a:t> </a:t>
            </a:r>
            <a:r>
              <a:rPr lang="en-US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of products purchased by customers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6886" y="2208628"/>
            <a:ext cx="3319976" cy="30555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470" y="1463040"/>
            <a:ext cx="7914468" cy="4569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951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Freeform 102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11907454" y="6481180"/>
            <a:ext cx="2904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9</a:t>
            </a: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xmlns="" id="{9028B554-C211-4B28-93B1-C6D82314B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9</a:t>
            </a:r>
          </a:p>
        </p:txBody>
      </p:sp>
      <p:sp>
        <p:nvSpPr>
          <p:cNvPr id="48" name="Title 1"/>
          <p:cNvSpPr txBox="1">
            <a:spLocks/>
          </p:cNvSpPr>
          <p:nvPr/>
        </p:nvSpPr>
        <p:spPr>
          <a:xfrm>
            <a:off x="390401" y="711375"/>
            <a:ext cx="9935286" cy="2682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P</a:t>
            </a:r>
            <a:r>
              <a:rPr lang="en-US" sz="2800" b="1" dirty="0" smtClean="0"/>
              <a:t>roducts </a:t>
            </a:r>
            <a:r>
              <a:rPr lang="en-US" sz="2800" dirty="0"/>
              <a:t>purchased </a:t>
            </a:r>
            <a:r>
              <a:rPr lang="en-US" sz="2800" dirty="0" smtClean="0"/>
              <a:t>by various customers Categories</a:t>
            </a:r>
            <a:endParaRPr lang="en-US" sz="2800" dirty="0"/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sz="2800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432" y="1044411"/>
            <a:ext cx="4955322" cy="27387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4529" y="1044410"/>
            <a:ext cx="5055241" cy="273870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431" y="3982014"/>
            <a:ext cx="4955323" cy="249916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4529" y="3982014"/>
            <a:ext cx="5053881" cy="2499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956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857440" y="6481180"/>
            <a:ext cx="390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10</a:t>
            </a:r>
          </a:p>
        </p:txBody>
      </p:sp>
      <p:sp>
        <p:nvSpPr>
          <p:cNvPr id="5" name="Title 4" hidden="1">
            <a:extLst>
              <a:ext uri="{FF2B5EF4-FFF2-40B4-BE49-F238E27FC236}">
                <a16:creationId xmlns:a16="http://schemas.microsoft.com/office/drawing/2014/main" xmlns="" id="{B353CF45-7FD3-4F2B-B046-D14200DBD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10</a:t>
            </a:r>
          </a:p>
        </p:txBody>
      </p:sp>
      <p:sp>
        <p:nvSpPr>
          <p:cNvPr id="37" name="Title 1"/>
          <p:cNvSpPr txBox="1">
            <a:spLocks/>
          </p:cNvSpPr>
          <p:nvPr/>
        </p:nvSpPr>
        <p:spPr>
          <a:xfrm>
            <a:off x="1066800" y="2651698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algn="ctr"/>
            <a:r>
              <a:rPr lang="en-US" sz="5400" b="1" dirty="0" smtClean="0"/>
              <a:t>Methods of Purchase</a:t>
            </a:r>
            <a:endParaRPr lang="en-US" sz="5400" b="1" dirty="0"/>
          </a:p>
        </p:txBody>
      </p:sp>
    </p:spTree>
    <p:extLst>
      <p:ext uri="{BB962C8B-B14F-4D97-AF65-F5344CB8AC3E}">
        <p14:creationId xmlns:p14="http://schemas.microsoft.com/office/powerpoint/2010/main" val="2420142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9718" y="1915150"/>
            <a:ext cx="3498183" cy="3404382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390401" y="406985"/>
            <a:ext cx="9935286" cy="5379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P</a:t>
            </a:r>
            <a:r>
              <a:rPr lang="en-US" sz="2800" b="1" dirty="0" smtClean="0"/>
              <a:t>roducts </a:t>
            </a:r>
            <a:r>
              <a:rPr lang="en-US" sz="2800" dirty="0"/>
              <a:t>purchased </a:t>
            </a:r>
            <a:r>
              <a:rPr lang="en-US" sz="2800" dirty="0" smtClean="0"/>
              <a:t>by various </a:t>
            </a:r>
            <a:r>
              <a:rPr lang="en-US" sz="2800" dirty="0" smtClean="0"/>
              <a:t>different methods</a:t>
            </a:r>
            <a:endParaRPr lang="en-US" sz="2800" dirty="0"/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sz="28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401" y="1280160"/>
            <a:ext cx="7459371" cy="4674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948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800" y="1056512"/>
            <a:ext cx="5444564" cy="413058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6679" y="1056512"/>
            <a:ext cx="5621622" cy="4130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424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390401" y="406985"/>
            <a:ext cx="9935286" cy="5379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 smtClean="0"/>
              <a:t>Web Monthly Visits</a:t>
            </a:r>
            <a:r>
              <a:rPr lang="en-US" sz="2800" dirty="0" smtClean="0"/>
              <a:t> various customers Categories:</a:t>
            </a:r>
            <a:endParaRPr lang="en-US" sz="2800" dirty="0"/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sz="28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4014" y="1489424"/>
            <a:ext cx="4024549" cy="2435246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390401" y="800621"/>
            <a:ext cx="105695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- Low income categories visit the web the most, but have the least number of Purchases.</a:t>
            </a:r>
          </a:p>
          <a:p>
            <a:r>
              <a:rPr lang="en-US" dirty="0" smtClean="0"/>
              <a:t>- As the income increases, web visits decrease and the total number of purchases increase.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4015" y="3967143"/>
            <a:ext cx="4021816" cy="220183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401" y="1840588"/>
            <a:ext cx="7250328" cy="3965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026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066800" y="2651698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algn="ctr"/>
            <a:r>
              <a:rPr lang="en-US" sz="5400" b="1" dirty="0" smtClean="0"/>
              <a:t>Offer Camps and Discounted Purchases</a:t>
            </a:r>
            <a:endParaRPr lang="en-US" sz="5400" b="1" dirty="0"/>
          </a:p>
        </p:txBody>
      </p:sp>
    </p:spTree>
    <p:extLst>
      <p:ext uri="{BB962C8B-B14F-4D97-AF65-F5344CB8AC3E}">
        <p14:creationId xmlns:p14="http://schemas.microsoft.com/office/powerpoint/2010/main" val="310872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390401" y="406985"/>
            <a:ext cx="9935286" cy="5379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 smtClean="0"/>
              <a:t>Offer Campaigns</a:t>
            </a:r>
            <a:endParaRPr lang="en-US" sz="2800" dirty="0"/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sz="2800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3374" y="804281"/>
            <a:ext cx="8832313" cy="258603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3374" y="3545058"/>
            <a:ext cx="8832313" cy="2975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325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252491" y="0"/>
            <a:ext cx="10018713" cy="1752599"/>
          </a:xfrm>
        </p:spPr>
        <p:txBody>
          <a:bodyPr/>
          <a:lstStyle/>
          <a:p>
            <a:pPr algn="ctr"/>
            <a:r>
              <a:rPr lang="en-US" dirty="0" smtClean="0"/>
              <a:t>Analysis Main Topics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085066" y="1918951"/>
            <a:ext cx="10186138" cy="33227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smtClean="0"/>
              <a:t>  </a:t>
            </a:r>
            <a:r>
              <a:rPr lang="en-US" sz="2100" dirty="0"/>
              <a:t>There will be 5 main topics covered in the analysis : </a:t>
            </a:r>
          </a:p>
          <a:p>
            <a:r>
              <a:rPr lang="en-US" sz="2100" b="1" dirty="0" smtClean="0"/>
              <a:t>Income</a:t>
            </a:r>
            <a:r>
              <a:rPr lang="en-US" sz="2100" dirty="0" smtClean="0"/>
              <a:t> and </a:t>
            </a:r>
            <a:r>
              <a:rPr lang="en-US" sz="2100" b="1" dirty="0" err="1" smtClean="0"/>
              <a:t>spendings</a:t>
            </a:r>
            <a:r>
              <a:rPr lang="en-US" sz="2100" dirty="0" smtClean="0"/>
              <a:t> of customers for different </a:t>
            </a:r>
            <a:r>
              <a:rPr lang="en-US" sz="2100" dirty="0"/>
              <a:t>c</a:t>
            </a:r>
            <a:r>
              <a:rPr lang="en-US" sz="2100" dirty="0" smtClean="0"/>
              <a:t>ategories of customers (e.g. Income categories, Education, Marital Status, Number of children).</a:t>
            </a:r>
          </a:p>
          <a:p>
            <a:r>
              <a:rPr lang="en-US" sz="2100" b="1" dirty="0" smtClean="0"/>
              <a:t>Offer Camps </a:t>
            </a:r>
            <a:r>
              <a:rPr lang="en-US" sz="2100" dirty="0" smtClean="0"/>
              <a:t>and </a:t>
            </a:r>
            <a:r>
              <a:rPr lang="en-US" sz="2100" b="1" dirty="0" smtClean="0"/>
              <a:t>Discounted Purchases </a:t>
            </a:r>
            <a:r>
              <a:rPr lang="en-US" sz="2100" dirty="0" smtClean="0"/>
              <a:t>for different Income Categories.</a:t>
            </a:r>
          </a:p>
          <a:p>
            <a:r>
              <a:rPr lang="en-US" sz="2100" b="1" dirty="0" smtClean="0"/>
              <a:t>Types of products </a:t>
            </a:r>
            <a:r>
              <a:rPr lang="en-US" sz="2100" dirty="0" smtClean="0"/>
              <a:t>mostly purchased by customers (e.g. Meat, Fish, etc.).</a:t>
            </a:r>
          </a:p>
          <a:p>
            <a:r>
              <a:rPr lang="en-US" sz="2100" b="1" dirty="0" smtClean="0"/>
              <a:t>Purchase methods </a:t>
            </a:r>
            <a:r>
              <a:rPr lang="en-US" sz="2100" dirty="0" smtClean="0"/>
              <a:t>used by customers (e.g. Store, Web, Catalog).</a:t>
            </a:r>
          </a:p>
          <a:p>
            <a:r>
              <a:rPr lang="en-US" sz="2100" b="1" dirty="0" smtClean="0"/>
              <a:t>Classifying Customers </a:t>
            </a:r>
            <a:r>
              <a:rPr lang="en-US" sz="2100" dirty="0" smtClean="0"/>
              <a:t>into 4 categories based on their Income &amp; Spendings. </a:t>
            </a:r>
          </a:p>
          <a:p>
            <a:endParaRPr lang="en-US" sz="2100" dirty="0" smtClean="0"/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9371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1066800" y="2651698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algn="ctr"/>
            <a:r>
              <a:rPr lang="en-US" sz="5400" b="1" dirty="0" smtClean="0"/>
              <a:t>Classifying Customers</a:t>
            </a:r>
            <a:endParaRPr lang="en-US" sz="5400" b="1" dirty="0"/>
          </a:p>
        </p:txBody>
      </p:sp>
    </p:spTree>
    <p:extLst>
      <p:ext uri="{BB962C8B-B14F-4D97-AF65-F5344CB8AC3E}">
        <p14:creationId xmlns:p14="http://schemas.microsoft.com/office/powerpoint/2010/main" val="2898743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3"/>
          <p:cNvSpPr txBox="1">
            <a:spLocks/>
          </p:cNvSpPr>
          <p:nvPr/>
        </p:nvSpPr>
        <p:spPr>
          <a:xfrm>
            <a:off x="1085066" y="1918951"/>
            <a:ext cx="10186138" cy="3322750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Garamond" pitchFamily="18" charset="0"/>
              <a:buNone/>
            </a:pPr>
            <a:r>
              <a:rPr lang="en-US" sz="2100" dirty="0" smtClean="0"/>
              <a:t>Customers are classified into  4 categories:</a:t>
            </a:r>
          </a:p>
          <a:p>
            <a:r>
              <a:rPr lang="en-US" sz="2100" b="1" dirty="0" smtClean="0"/>
              <a:t>High Income</a:t>
            </a:r>
            <a:r>
              <a:rPr lang="en-US" sz="2100" dirty="0" smtClean="0"/>
              <a:t> </a:t>
            </a:r>
            <a:r>
              <a:rPr lang="en-US" sz="2100" b="1" dirty="0" smtClean="0"/>
              <a:t>and</a:t>
            </a:r>
            <a:r>
              <a:rPr lang="en-US" sz="2100" dirty="0" smtClean="0"/>
              <a:t> </a:t>
            </a:r>
            <a:r>
              <a:rPr lang="en-US" sz="2100" b="1" dirty="0"/>
              <a:t>S</a:t>
            </a:r>
            <a:r>
              <a:rPr lang="en-US" sz="2100" b="1" dirty="0" smtClean="0"/>
              <a:t>pendings</a:t>
            </a:r>
            <a:r>
              <a:rPr lang="en-US" sz="2100" dirty="0" smtClean="0"/>
              <a:t> : Customers with higher than average income and higher than the median </a:t>
            </a:r>
            <a:r>
              <a:rPr lang="en-US" sz="2100" dirty="0" err="1" smtClean="0"/>
              <a:t>spendings</a:t>
            </a:r>
            <a:r>
              <a:rPr lang="en-US" sz="2100" dirty="0" smtClean="0"/>
              <a:t>.</a:t>
            </a:r>
          </a:p>
          <a:p>
            <a:r>
              <a:rPr lang="en-US" sz="2100" b="1" dirty="0" smtClean="0"/>
              <a:t>Low Income and Spendings : </a:t>
            </a:r>
            <a:r>
              <a:rPr lang="en-US" sz="2100" dirty="0"/>
              <a:t>Customers with </a:t>
            </a:r>
            <a:r>
              <a:rPr lang="en-US" sz="2100" dirty="0" smtClean="0"/>
              <a:t>lower than </a:t>
            </a:r>
            <a:r>
              <a:rPr lang="en-US" sz="2100" dirty="0"/>
              <a:t>average income and </a:t>
            </a:r>
            <a:r>
              <a:rPr lang="en-US" sz="2100" dirty="0" smtClean="0"/>
              <a:t>lower than </a:t>
            </a:r>
            <a:r>
              <a:rPr lang="en-US" sz="2100" dirty="0"/>
              <a:t>the median </a:t>
            </a:r>
            <a:r>
              <a:rPr lang="en-US" sz="2100" dirty="0" err="1" smtClean="0"/>
              <a:t>spendings</a:t>
            </a:r>
            <a:r>
              <a:rPr lang="en-US" sz="2100" dirty="0" smtClean="0"/>
              <a:t> of customers.</a:t>
            </a:r>
            <a:endParaRPr lang="en-US" sz="2100" b="1" dirty="0" smtClean="0"/>
          </a:p>
          <a:p>
            <a:r>
              <a:rPr lang="en-US" sz="2100" b="1" dirty="0" smtClean="0"/>
              <a:t>Very Loyal : </a:t>
            </a:r>
            <a:r>
              <a:rPr lang="en-US" sz="2100" dirty="0"/>
              <a:t>Customers with </a:t>
            </a:r>
            <a:r>
              <a:rPr lang="en-US" sz="2100" dirty="0" smtClean="0"/>
              <a:t>lower </a:t>
            </a:r>
            <a:r>
              <a:rPr lang="en-US" sz="2100" dirty="0"/>
              <a:t>than average income and h</a:t>
            </a:r>
            <a:r>
              <a:rPr lang="en-US" sz="2100" dirty="0" smtClean="0"/>
              <a:t>igher than </a:t>
            </a:r>
            <a:r>
              <a:rPr lang="en-US" sz="2100" dirty="0"/>
              <a:t>the median </a:t>
            </a:r>
            <a:r>
              <a:rPr lang="en-US" sz="2100" dirty="0" err="1" smtClean="0"/>
              <a:t>spendings</a:t>
            </a:r>
            <a:r>
              <a:rPr lang="en-US" sz="2100" dirty="0" smtClean="0"/>
              <a:t> </a:t>
            </a:r>
            <a:r>
              <a:rPr lang="en-US" sz="2100" dirty="0"/>
              <a:t>of customers</a:t>
            </a:r>
            <a:r>
              <a:rPr lang="en-US" sz="2100" dirty="0" smtClean="0"/>
              <a:t>.</a:t>
            </a:r>
            <a:endParaRPr lang="en-US" sz="2100" b="1" dirty="0" smtClean="0"/>
          </a:p>
          <a:p>
            <a:r>
              <a:rPr lang="en-US" sz="2100" b="1" dirty="0" smtClean="0"/>
              <a:t>High Potential :</a:t>
            </a:r>
            <a:r>
              <a:rPr lang="en-US" sz="2100" b="1" dirty="0"/>
              <a:t>: </a:t>
            </a:r>
            <a:r>
              <a:rPr lang="en-US" sz="2100" dirty="0"/>
              <a:t>Customers with </a:t>
            </a:r>
            <a:r>
              <a:rPr lang="en-US" sz="2100" dirty="0" smtClean="0"/>
              <a:t>higher than </a:t>
            </a:r>
            <a:r>
              <a:rPr lang="en-US" sz="2100" dirty="0"/>
              <a:t>average income and </a:t>
            </a:r>
            <a:r>
              <a:rPr lang="en-US" sz="2100" dirty="0" smtClean="0"/>
              <a:t>lower than </a:t>
            </a:r>
            <a:r>
              <a:rPr lang="en-US" sz="2100" dirty="0"/>
              <a:t>the median </a:t>
            </a:r>
            <a:r>
              <a:rPr lang="en-US" sz="2100" dirty="0" err="1" smtClean="0"/>
              <a:t>spendings</a:t>
            </a:r>
            <a:r>
              <a:rPr lang="en-US" sz="2100" dirty="0" smtClean="0"/>
              <a:t> </a:t>
            </a:r>
            <a:r>
              <a:rPr lang="en-US" sz="2100" dirty="0"/>
              <a:t>of customers</a:t>
            </a:r>
            <a:r>
              <a:rPr lang="en-US" sz="2100" dirty="0" smtClean="0"/>
              <a:t>.</a:t>
            </a:r>
            <a:endParaRPr lang="en-US" sz="2100" b="1" dirty="0"/>
          </a:p>
          <a:p>
            <a:pPr marL="0" indent="0">
              <a:buNone/>
            </a:pPr>
            <a:r>
              <a:rPr lang="en-US" sz="2100" dirty="0" smtClean="0"/>
              <a:t>In customer </a:t>
            </a:r>
            <a:r>
              <a:rPr lang="en-US" sz="2100" dirty="0" err="1" smtClean="0"/>
              <a:t>spendings</a:t>
            </a:r>
            <a:r>
              <a:rPr lang="en-US" sz="2100" dirty="0" smtClean="0"/>
              <a:t>, the median is taken as benchmark because the distribution is skewed. The mean would give a biased value.</a:t>
            </a:r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785446" y="547351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algn="ctr"/>
            <a:r>
              <a:rPr lang="en-US" sz="5400" b="1" dirty="0" smtClean="0"/>
              <a:t>Classifying Customers</a:t>
            </a:r>
            <a:endParaRPr lang="en-US" sz="5400" b="1" dirty="0"/>
          </a:p>
        </p:txBody>
      </p:sp>
    </p:spTree>
    <p:extLst>
      <p:ext uri="{BB962C8B-B14F-4D97-AF65-F5344CB8AC3E}">
        <p14:creationId xmlns:p14="http://schemas.microsoft.com/office/powerpoint/2010/main" val="3415798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390401" y="406985"/>
            <a:ext cx="9935286" cy="5379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 smtClean="0"/>
              <a:t>Classifying Customers</a:t>
            </a:r>
            <a:endParaRPr lang="en-US" sz="2800" dirty="0"/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sz="28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034" y="818681"/>
            <a:ext cx="6053070" cy="343978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9105" y="4352551"/>
            <a:ext cx="2846231" cy="221567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7317" y="3763516"/>
            <a:ext cx="4803821" cy="280470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77317" y="818681"/>
            <a:ext cx="4803821" cy="2838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144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6495" y="0"/>
            <a:ext cx="10058400" cy="1371600"/>
          </a:xfrm>
        </p:spPr>
        <p:txBody>
          <a:bodyPr/>
          <a:lstStyle/>
          <a:p>
            <a:pPr algn="ctr"/>
            <a:r>
              <a:rPr lang="en-US" b="1" dirty="0" smtClean="0"/>
              <a:t>Machine Learning Models Used</a:t>
            </a:r>
            <a:endParaRPr lang="en-US" b="1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48614" y="1056068"/>
            <a:ext cx="10058400" cy="4040040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 dirty="0" smtClean="0"/>
              <a:t>Missing Values Imputation</a:t>
            </a:r>
          </a:p>
          <a:p>
            <a:r>
              <a:rPr lang="en-US" b="1" dirty="0" smtClean="0"/>
              <a:t>- </a:t>
            </a:r>
            <a:r>
              <a:rPr lang="en-US" b="1" dirty="0" err="1" smtClean="0"/>
              <a:t>Datawig</a:t>
            </a:r>
            <a:r>
              <a:rPr lang="en-US" dirty="0" smtClean="0"/>
              <a:t> is a library that learns Machine Learning models using Deep Neural Networks to impute missing values in a </a:t>
            </a:r>
            <a:r>
              <a:rPr lang="en-US" dirty="0" err="1" smtClean="0"/>
              <a:t>dataframe</a:t>
            </a:r>
            <a:r>
              <a:rPr lang="en-US" dirty="0" smtClean="0"/>
              <a:t>.</a:t>
            </a:r>
          </a:p>
          <a:p>
            <a:r>
              <a:rPr lang="en-US" dirty="0" smtClean="0"/>
              <a:t>Quite accurate </a:t>
            </a:r>
            <a:r>
              <a:rPr lang="en-US" dirty="0"/>
              <a:t>compared to other methods.</a:t>
            </a:r>
          </a:p>
          <a:p>
            <a:r>
              <a:rPr lang="en-US" dirty="0"/>
              <a:t>It has some functions that can handle categorical data (Feature Encoder</a:t>
            </a:r>
            <a:r>
              <a:rPr lang="en-US" dirty="0" smtClean="0"/>
              <a:t>).</a:t>
            </a:r>
          </a:p>
          <a:p>
            <a:r>
              <a:rPr lang="en-US" b="1" dirty="0" smtClean="0"/>
              <a:t>Income </a:t>
            </a:r>
            <a:r>
              <a:rPr lang="en-US" dirty="0" smtClean="0"/>
              <a:t>missing values was imputed in the </a:t>
            </a:r>
            <a:r>
              <a:rPr lang="en-US" b="1" dirty="0" smtClean="0"/>
              <a:t>Customer Personality </a:t>
            </a:r>
            <a:r>
              <a:rPr lang="en-US" dirty="0" smtClean="0"/>
              <a:t>dataset.</a:t>
            </a:r>
          </a:p>
          <a:p>
            <a:r>
              <a:rPr lang="en-US" b="1" dirty="0" smtClean="0"/>
              <a:t>Age </a:t>
            </a:r>
            <a:r>
              <a:rPr lang="en-US" dirty="0" smtClean="0"/>
              <a:t>and</a:t>
            </a:r>
            <a:r>
              <a:rPr lang="en-US" b="1" dirty="0" smtClean="0"/>
              <a:t> member gender </a:t>
            </a:r>
            <a:r>
              <a:rPr lang="en-US" dirty="0" smtClean="0"/>
              <a:t>missing values were imputed in the </a:t>
            </a:r>
            <a:r>
              <a:rPr lang="en-US" b="1" dirty="0" err="1" smtClean="0"/>
              <a:t>bikeshare</a:t>
            </a:r>
            <a:r>
              <a:rPr lang="en-US" dirty="0" smtClean="0"/>
              <a:t> dataset.</a:t>
            </a:r>
          </a:p>
          <a:p>
            <a:endParaRPr lang="en-US" dirty="0" smtClean="0"/>
          </a:p>
          <a:p>
            <a:endParaRPr lang="en-US" b="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717" y="3882436"/>
            <a:ext cx="10725956" cy="2653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785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3895" y="656823"/>
            <a:ext cx="11574820" cy="593716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b="1" dirty="0" smtClean="0"/>
              <a:t>Clustering Algorithms Used</a:t>
            </a:r>
          </a:p>
          <a:p>
            <a:pPr>
              <a:buFontTx/>
              <a:buChar char="-"/>
            </a:pPr>
            <a:r>
              <a:rPr lang="en-US" sz="2400" dirty="0" smtClean="0"/>
              <a:t>Customers were categorize into different clusters using different Models.</a:t>
            </a:r>
          </a:p>
          <a:p>
            <a:pPr>
              <a:buFontTx/>
              <a:buChar char="-"/>
            </a:pPr>
            <a:r>
              <a:rPr lang="en-US" sz="2400" dirty="0" err="1" smtClean="0"/>
              <a:t>K_means</a:t>
            </a:r>
            <a:r>
              <a:rPr lang="en-US" sz="2400" dirty="0" smtClean="0"/>
              <a:t>                            -DBSCAN                              - </a:t>
            </a:r>
            <a:r>
              <a:rPr lang="en-US" sz="2400" dirty="0" err="1" smtClean="0"/>
              <a:t>K_prototype</a:t>
            </a:r>
            <a:endParaRPr lang="en-US" sz="2400" dirty="0" smtClean="0"/>
          </a:p>
          <a:p>
            <a:pPr>
              <a:buFontTx/>
              <a:buChar char="-"/>
            </a:pPr>
            <a:endParaRPr lang="en-US" sz="2400" dirty="0"/>
          </a:p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160" y="2385848"/>
            <a:ext cx="3695620" cy="247910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8395" y="2383887"/>
            <a:ext cx="3640101" cy="248107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8111" y="2383887"/>
            <a:ext cx="3695620" cy="2479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524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6669" y="399245"/>
            <a:ext cx="10985679" cy="6001555"/>
          </a:xfrm>
        </p:spPr>
        <p:txBody>
          <a:bodyPr/>
          <a:lstStyle/>
          <a:p>
            <a:pPr marL="0" indent="0" algn="ctr">
              <a:buNone/>
            </a:pPr>
            <a:r>
              <a:rPr lang="en-US" sz="2400" b="1" dirty="0" err="1" smtClean="0"/>
              <a:t>K_Means</a:t>
            </a:r>
            <a:r>
              <a:rPr lang="en-US" sz="2400" b="1" dirty="0" smtClean="0"/>
              <a:t> and </a:t>
            </a:r>
            <a:r>
              <a:rPr lang="en-US" sz="2400" b="1" dirty="0" err="1" smtClean="0"/>
              <a:t>K_Prototype</a:t>
            </a:r>
            <a:r>
              <a:rPr lang="en-US" sz="2400" b="1" dirty="0" smtClean="0"/>
              <a:t> Clusters Comparison</a:t>
            </a:r>
            <a:endParaRPr lang="en-US" sz="2400" b="1" dirty="0"/>
          </a:p>
          <a:p>
            <a:r>
              <a:rPr lang="en-US" sz="2000" b="1" dirty="0" err="1" smtClean="0"/>
              <a:t>K_Means</a:t>
            </a:r>
            <a:r>
              <a:rPr lang="en-US" sz="2000" b="1" dirty="0" smtClean="0"/>
              <a:t> </a:t>
            </a:r>
          </a:p>
          <a:p>
            <a:endParaRPr lang="en-US" sz="2400" b="1" dirty="0"/>
          </a:p>
          <a:p>
            <a:endParaRPr lang="en-US" sz="2400" b="1" dirty="0" smtClean="0"/>
          </a:p>
          <a:p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r>
              <a:rPr lang="en-US" sz="2000" b="1" dirty="0" err="1" smtClean="0"/>
              <a:t>K_Prototype</a:t>
            </a:r>
            <a:endParaRPr lang="en-US" sz="2400" b="1" dirty="0" smtClean="0"/>
          </a:p>
          <a:p>
            <a:endParaRPr lang="en-US" sz="2400" b="1" dirty="0"/>
          </a:p>
          <a:p>
            <a:endParaRPr lang="en-US" sz="2400" b="1" dirty="0" smtClean="0"/>
          </a:p>
          <a:p>
            <a:endParaRPr lang="en-US" sz="2400" b="1" dirty="0"/>
          </a:p>
          <a:p>
            <a:endParaRPr lang="en-US" sz="2400" b="1" dirty="0" smtClean="0"/>
          </a:p>
          <a:p>
            <a:endParaRPr lang="en-US" sz="2400" b="1" dirty="0"/>
          </a:p>
          <a:p>
            <a:pPr>
              <a:buFont typeface="Arial" panose="020B0604020202020204" pitchFamily="34" charset="0"/>
              <a:buChar char="•"/>
            </a:pPr>
            <a:endParaRPr lang="en-US" b="1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9683" y="4302951"/>
            <a:ext cx="9102571" cy="176299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9810" y="1545463"/>
            <a:ext cx="9000313" cy="1828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3436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2"/>
            <a:ext cx="12192000" cy="6857999"/>
          </a:xfrm>
          <a:custGeom>
            <a:avLst/>
            <a:gdLst>
              <a:gd name="connsiteX0" fmla="*/ 0 w 12192000"/>
              <a:gd name="connsiteY0" fmla="*/ 0 h 6857999"/>
              <a:gd name="connsiteX1" fmla="*/ 12192000 w 12192000"/>
              <a:gd name="connsiteY1" fmla="*/ 0 h 6857999"/>
              <a:gd name="connsiteX2" fmla="*/ 12192000 w 12192000"/>
              <a:gd name="connsiteY2" fmla="*/ 6857999 h 6857999"/>
              <a:gd name="connsiteX3" fmla="*/ 0 w 12192000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7999">
                <a:moveTo>
                  <a:pt x="0" y="0"/>
                </a:moveTo>
                <a:lnTo>
                  <a:pt x="12192000" y="0"/>
                </a:lnTo>
                <a:lnTo>
                  <a:pt x="12192000" y="6857999"/>
                </a:lnTo>
                <a:lnTo>
                  <a:pt x="0" y="6857999"/>
                </a:lnTo>
                <a:close/>
              </a:path>
            </a:pathLst>
          </a:custGeom>
        </p:spPr>
      </p:pic>
      <p:sp>
        <p:nvSpPr>
          <p:cNvPr id="5" name="Rectangle 4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0">
            <a:gsLst>
              <a:gs pos="100000">
                <a:srgbClr val="1F2229">
                  <a:alpha val="60000"/>
                </a:srgbClr>
              </a:gs>
              <a:gs pos="20000">
                <a:srgbClr val="1F2229">
                  <a:alpha val="91765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1" name="Group 20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/>
        </p:nvGrpSpPr>
        <p:grpSpPr>
          <a:xfrm>
            <a:off x="2757714" y="1626921"/>
            <a:ext cx="6676572" cy="3604160"/>
            <a:chOff x="2162629" y="1305681"/>
            <a:chExt cx="7866742" cy="4246640"/>
          </a:xfrm>
        </p:grpSpPr>
        <p:sp>
          <p:nvSpPr>
            <p:cNvPr id="17" name="Oval 16"/>
            <p:cNvSpPr/>
            <p:nvPr/>
          </p:nvSpPr>
          <p:spPr>
            <a:xfrm>
              <a:off x="5782715" y="1305681"/>
              <a:ext cx="4246656" cy="4246640"/>
            </a:xfrm>
            <a:prstGeom prst="ellipse">
              <a:avLst/>
            </a:prstGeom>
            <a:solidFill>
              <a:srgbClr val="43CDD9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Oval 17"/>
            <p:cNvSpPr/>
            <p:nvPr/>
          </p:nvSpPr>
          <p:spPr>
            <a:xfrm>
              <a:off x="2162629" y="1305681"/>
              <a:ext cx="4246656" cy="4246640"/>
            </a:xfrm>
            <a:prstGeom prst="ellipse">
              <a:avLst/>
            </a:prstGeom>
            <a:solidFill>
              <a:srgbClr val="43CDD9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6" name="Oval 15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3456507" y="789512"/>
            <a:ext cx="5278993" cy="5278976"/>
          </a:xfrm>
          <a:prstGeom prst="ellipse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Oval 18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3879010" y="1212017"/>
            <a:ext cx="4433981" cy="4433966"/>
          </a:xfrm>
          <a:prstGeom prst="ellipse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381588" y="3059668"/>
            <a:ext cx="3428824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4800" b="1" dirty="0">
                <a:solidFill>
                  <a:srgbClr val="FFFFFF"/>
                </a:solidFill>
                <a:latin typeface="+mj-lt"/>
              </a:rPr>
              <a:t>THANK YOU</a:t>
            </a: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xmlns="" id="{10E603A3-B905-4FE4-AF3D-7ABD07598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11</a:t>
            </a:r>
          </a:p>
        </p:txBody>
      </p:sp>
    </p:spTree>
    <p:extLst>
      <p:ext uri="{BB962C8B-B14F-4D97-AF65-F5344CB8AC3E}">
        <p14:creationId xmlns:p14="http://schemas.microsoft.com/office/powerpoint/2010/main" val="3345628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2651698"/>
            <a:ext cx="10058400" cy="1371600"/>
          </a:xfrm>
        </p:spPr>
        <p:txBody>
          <a:bodyPr>
            <a:normAutofit/>
          </a:bodyPr>
          <a:lstStyle/>
          <a:p>
            <a:pPr algn="ctr"/>
            <a:r>
              <a:rPr lang="en-US" sz="5400" b="1" dirty="0"/>
              <a:t>Income and S</a:t>
            </a:r>
            <a:r>
              <a:rPr lang="en-US" sz="5400" b="1" dirty="0" smtClean="0"/>
              <a:t>pendings</a:t>
            </a:r>
            <a:endParaRPr lang="en-US" sz="5400" b="1" dirty="0"/>
          </a:p>
        </p:txBody>
      </p:sp>
    </p:spTree>
    <p:extLst>
      <p:ext uri="{BB962C8B-B14F-4D97-AF65-F5344CB8AC3E}">
        <p14:creationId xmlns:p14="http://schemas.microsoft.com/office/powerpoint/2010/main" val="310626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5735" y="423653"/>
            <a:ext cx="9983273" cy="580899"/>
          </a:xfrm>
        </p:spPr>
        <p:txBody>
          <a:bodyPr>
            <a:no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2800" b="1" dirty="0" smtClean="0"/>
              <a:t>Income &amp; Spendings for different Income Categories </a:t>
            </a:r>
            <a:endParaRPr lang="en-US" sz="28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5022" y="2384978"/>
            <a:ext cx="6915022" cy="392566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35735" y="1287680"/>
            <a:ext cx="10578537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/>
              <a:t>Customers are categorized into the following 4 categories by their Income :</a:t>
            </a:r>
          </a:p>
          <a:p>
            <a:r>
              <a:rPr lang="en-US" b="1" dirty="0" smtClean="0"/>
              <a:t>- Low : Income &gt; 25000                                                    - Lower middle : 25000&lt; Income &lt; 50000</a:t>
            </a:r>
          </a:p>
          <a:p>
            <a:r>
              <a:rPr lang="en-US" b="1" dirty="0" smtClean="0"/>
              <a:t>- Upper middle : 50000 &lt; Income &lt; 75000                     - High : Income &gt; 75000</a:t>
            </a:r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145741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Freeform 19">
            <a:extLst>
              <a:ext uri="{FF2B5EF4-FFF2-40B4-BE49-F238E27FC236}">
                <a16:creationId xmlns:a16="http://schemas.microsoft.com/office/drawing/2014/main" xmlns="" id="{189E3C56-F900-44E7-BF74-7509E4A585C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5C7F3CEE-E6DF-48C0-8B9A-22A03DF4C29B}"/>
              </a:ext>
            </a:extLst>
          </p:cNvPr>
          <p:cNvSpPr txBox="1"/>
          <p:nvPr/>
        </p:nvSpPr>
        <p:spPr>
          <a:xfrm>
            <a:off x="11907454" y="6481180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xmlns="" id="{57154957-68AB-414D-8F5B-A49D3A261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2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418" y="552404"/>
            <a:ext cx="5003253" cy="27722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9577" y="552404"/>
            <a:ext cx="5439659" cy="277220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1448" y="3502855"/>
            <a:ext cx="3279661" cy="297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316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19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1907454" y="6481180"/>
            <a:ext cx="2904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4" name="Title 3" hidden="1">
            <a:extLst>
              <a:ext uri="{FF2B5EF4-FFF2-40B4-BE49-F238E27FC236}">
                <a16:creationId xmlns:a16="http://schemas.microsoft.com/office/drawing/2014/main" xmlns="" id="{19D7E498-2D9B-4F60-93FF-25DEC5873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3</a:t>
            </a:r>
          </a:p>
        </p:txBody>
      </p:sp>
      <p:sp>
        <p:nvSpPr>
          <p:cNvPr id="84" name="Title 1"/>
          <p:cNvSpPr txBox="1">
            <a:spLocks/>
          </p:cNvSpPr>
          <p:nvPr/>
        </p:nvSpPr>
        <p:spPr>
          <a:xfrm>
            <a:off x="435735" y="423653"/>
            <a:ext cx="9983273" cy="5808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2800" b="1" dirty="0" smtClean="0"/>
              <a:t>Income &amp; Spendings by Marital Status </a:t>
            </a:r>
            <a:endParaRPr lang="en-US" sz="2800" b="1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546" y="2042745"/>
            <a:ext cx="5655577" cy="320450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52" y="1620934"/>
            <a:ext cx="4429125" cy="4048125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10691445" y="3444803"/>
            <a:ext cx="573331" cy="4003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777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Freeform 37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1907454" y="6481180"/>
            <a:ext cx="2904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xmlns="" id="{8BD7D413-936A-4A2D-83E0-6714C8DB0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4</a:t>
            </a:r>
          </a:p>
        </p:txBody>
      </p:sp>
      <p:sp>
        <p:nvSpPr>
          <p:cNvPr id="41" name="Title 1"/>
          <p:cNvSpPr txBox="1">
            <a:spLocks/>
          </p:cNvSpPr>
          <p:nvPr/>
        </p:nvSpPr>
        <p:spPr>
          <a:xfrm>
            <a:off x="435735" y="423653"/>
            <a:ext cx="9983273" cy="5808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2800" b="1" dirty="0" smtClean="0"/>
              <a:t>Income &amp; Spendings for different number of children</a:t>
            </a:r>
            <a:endParaRPr lang="en-US" sz="2800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734" y="1434906"/>
            <a:ext cx="7203023" cy="42968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3502" y="4045626"/>
            <a:ext cx="4000107" cy="232938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1694" y="1162303"/>
            <a:ext cx="2603722" cy="2725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348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14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1907454" y="6481180"/>
            <a:ext cx="2904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3" name="Title 2" hidden="1">
            <a:extLst>
              <a:ext uri="{FF2B5EF4-FFF2-40B4-BE49-F238E27FC236}">
                <a16:creationId xmlns:a16="http://schemas.microsoft.com/office/drawing/2014/main" xmlns="" id="{58A8366B-1D42-43D0-87E4-B7BC3F2C1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5</a:t>
            </a:r>
          </a:p>
        </p:txBody>
      </p:sp>
      <p:sp>
        <p:nvSpPr>
          <p:cNvPr id="36" name="Title 1"/>
          <p:cNvSpPr txBox="1">
            <a:spLocks/>
          </p:cNvSpPr>
          <p:nvPr/>
        </p:nvSpPr>
        <p:spPr>
          <a:xfrm>
            <a:off x="435735" y="423653"/>
            <a:ext cx="9983273" cy="5808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2800" b="1" dirty="0" smtClean="0"/>
              <a:t>Income &amp; Spendings by Education Degree</a:t>
            </a:r>
            <a:endParaRPr lang="en-US" sz="2800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736" y="1388158"/>
            <a:ext cx="6796922" cy="394613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6225" y="1004552"/>
            <a:ext cx="2918199" cy="287091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9605" y="4019009"/>
            <a:ext cx="4383755" cy="2374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837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reeform 42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1907454" y="6481180"/>
            <a:ext cx="2904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xmlns="" id="{622A5C56-DFFD-4557-A19C-A250AFFB1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6</a:t>
            </a:r>
          </a:p>
        </p:txBody>
      </p:sp>
      <p:sp>
        <p:nvSpPr>
          <p:cNvPr id="63" name="Title 1"/>
          <p:cNvSpPr txBox="1">
            <a:spLocks/>
          </p:cNvSpPr>
          <p:nvPr/>
        </p:nvSpPr>
        <p:spPr>
          <a:xfrm>
            <a:off x="435735" y="423653"/>
            <a:ext cx="9983273" cy="5808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2800" b="1" dirty="0" smtClean="0"/>
              <a:t>Money spent of new and old customers</a:t>
            </a:r>
            <a:endParaRPr lang="en-US" sz="28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009" y="1004552"/>
            <a:ext cx="9973993" cy="5329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62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">
  <a:themeElements>
    <a:clrScheme name="Savon">
      <a:dk1>
        <a:sysClr val="windowText" lastClr="000000"/>
      </a:dk1>
      <a:lt1>
        <a:sysClr val="window" lastClr="FFFFFF"/>
      </a:lt1>
      <a:dk2>
        <a:srgbClr val="1485A4"/>
      </a:dk2>
      <a:lt2>
        <a:srgbClr val="E3DED1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F49100"/>
      </a:hlink>
      <a:folHlink>
        <a:srgbClr val="739D9B"/>
      </a:folHlink>
    </a:clrScheme>
    <a:fontScheme name="Savon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2000"/>
                <a:satMod val="160000"/>
              </a:schemeClr>
            </a:gs>
            <a:gs pos="77000">
              <a:schemeClr val="phClr">
                <a:tint val="100000"/>
                <a:shade val="73000"/>
                <a:satMod val="155000"/>
              </a:schemeClr>
            </a:gs>
            <a:gs pos="100000">
              <a:schemeClr val="phClr">
                <a:tint val="100000"/>
                <a:shade val="67000"/>
                <a:satMod val="145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" id="{1306E473-ED32-493B-A2D0-240A757EDD34}" vid="{C20BADFE-D095-436F-9677-9264042809F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TM03457510[[fn=Savon]]</Template>
  <TotalTime>0</TotalTime>
  <Words>506</Words>
  <Application>Microsoft Office PowerPoint</Application>
  <PresentationFormat>Widescreen</PresentationFormat>
  <Paragraphs>88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Arial</vt:lpstr>
      <vt:lpstr>Calibri</vt:lpstr>
      <vt:lpstr>Century Gothic</vt:lpstr>
      <vt:lpstr>Garamond</vt:lpstr>
      <vt:lpstr>Savon</vt:lpstr>
      <vt:lpstr>Slide 1</vt:lpstr>
      <vt:lpstr>Analysis Main Topics</vt:lpstr>
      <vt:lpstr>Income and Spendings</vt:lpstr>
      <vt:lpstr>Income &amp; Spendings for different Income Categories </vt:lpstr>
      <vt:lpstr>Slide 2</vt:lpstr>
      <vt:lpstr>Slide 3</vt:lpstr>
      <vt:lpstr>Slide 4</vt:lpstr>
      <vt:lpstr>Slide 5</vt:lpstr>
      <vt:lpstr>Slide 6</vt:lpstr>
      <vt:lpstr>Slide 7</vt:lpstr>
      <vt:lpstr>Slide 8</vt:lpstr>
      <vt:lpstr>PowerPoint Presentation</vt:lpstr>
      <vt:lpstr>Slide 9</vt:lpstr>
      <vt:lpstr>Slide 10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Machine Learning Models Used</vt:lpstr>
      <vt:lpstr>PowerPoint Presentation</vt:lpstr>
      <vt:lpstr>PowerPoint Presentation</vt:lpstr>
      <vt:lpstr>Slide 11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2023-01-18T19:32:43Z</dcterms:created>
  <dcterms:modified xsi:type="dcterms:W3CDTF">2023-05-11T21:38:22Z</dcterms:modified>
</cp:coreProperties>
</file>